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76" r:id="rId3"/>
    <p:sldId id="345" r:id="rId4"/>
    <p:sldId id="429" r:id="rId5"/>
    <p:sldId id="430" r:id="rId6"/>
    <p:sldId id="405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373" r:id="rId32"/>
    <p:sldId id="34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2" autoAdjust="0"/>
    <p:restoredTop sz="92744" autoAdjust="0"/>
  </p:normalViewPr>
  <p:slideViewPr>
    <p:cSldViewPr>
      <p:cViewPr>
        <p:scale>
          <a:sx n="66" d="100"/>
          <a:sy n="66" d="100"/>
        </p:scale>
        <p:origin x="-82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DBFE-B4F9-44F2-9EB0-92DC4EC0F484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bca@cin.ufpe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hinkquest.org/22584/temh3013.htm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67070" y="4489901"/>
            <a:ext cx="7970212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Aula 10 – Sistemas de Equações Lineares / Parte 3 </a:t>
            </a:r>
          </a:p>
          <a:p>
            <a:r>
              <a:rPr lang="pt-BR" sz="2400" b="1" dirty="0" smtClean="0"/>
              <a:t>Jacobi &amp; Gauss-</a:t>
            </a:r>
            <a:r>
              <a:rPr lang="pt-BR" sz="2400" b="1" dirty="0" err="1" smtClean="0"/>
              <a:t>Seidel</a:t>
            </a:r>
            <a:endParaRPr lang="pt-BR" sz="24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4989295" y="5555569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</a:rPr>
              <a:t>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dirty="0" smtClean="0">
                <a:latin typeface="Calibri" panose="020F0502020204030204" pitchFamily="34" charset="0"/>
                <a:hlinkClick r:id="rId2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87624" y="6476521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15/05/2014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Jacobi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3967708"/>
            <a:ext cx="8153400" cy="57876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Fazendo,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248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9" y="2590543"/>
            <a:ext cx="3314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619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99824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47524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58957" y="5154488"/>
            <a:ext cx="8153400" cy="5787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pt-BR" dirty="0" smtClean="0"/>
              <a:t>Temos:</a:t>
            </a:r>
            <a:endParaRPr lang="pt-B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49280"/>
            <a:ext cx="3438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B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23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" y="2697646"/>
            <a:ext cx="2637401" cy="149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5" y="3382617"/>
            <a:ext cx="285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2617511"/>
            <a:ext cx="3106240" cy="21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75" y="5343500"/>
            <a:ext cx="419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ave esquerda 4"/>
          <p:cNvSpPr/>
          <p:nvPr/>
        </p:nvSpPr>
        <p:spPr>
          <a:xfrm>
            <a:off x="1946639" y="4581128"/>
            <a:ext cx="360040" cy="1800200"/>
          </a:xfrm>
          <a:prstGeom prst="lef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7" y="4810100"/>
            <a:ext cx="352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16" y="4760710"/>
            <a:ext cx="1019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09866" y="476071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, se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7" y="5343500"/>
            <a:ext cx="1076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481336" y="5516498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, se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55" y="5516498"/>
            <a:ext cx="971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78" y="2644429"/>
            <a:ext cx="2438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Vetor c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8" y="1594495"/>
            <a:ext cx="39719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7115"/>
            <a:ext cx="466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65" y="1694148"/>
            <a:ext cx="1914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0" y="4221088"/>
            <a:ext cx="21431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iterativo - Jacobi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805264"/>
            <a:ext cx="8153400" cy="290736"/>
          </a:xfrm>
        </p:spPr>
        <p:txBody>
          <a:bodyPr>
            <a:normAutofit fontScale="55000" lnSpcReduction="20000"/>
          </a:bodyPr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562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54768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0" y="5019302"/>
            <a:ext cx="419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72" y="4462089"/>
            <a:ext cx="6086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92" y="5806828"/>
            <a:ext cx="762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6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Jacobi – Critérios de parada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53136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Podemos ter vários critérios de parada:</a:t>
                </a:r>
              </a:p>
              <a:p>
                <a:pPr lvl="1"/>
                <a:r>
                  <a:rPr lang="pt-BR" dirty="0" smtClean="0"/>
                  <a:t>Ex1: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/>
                              </a:rPr>
                              <m:t>1≤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  <m:sSubSup>
                              <m:sSubSup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pt-BR" b="0" i="1" smtClean="0">
                                <a:latin typeface="Cambria Math"/>
                              </a:rPr>
                              <m:t>|</m:t>
                            </m:r>
                          </m:den>
                        </m:f>
                      </m:e>
                    </m:func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/>
                  <a:t>Ex</a:t>
                </a:r>
                <a:r>
                  <a:rPr lang="pt-BR" dirty="0" smtClean="0"/>
                  <a:t>2</a:t>
                </a:r>
                <a:r>
                  <a:rPr lang="pt-BR" dirty="0"/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pt-BR" i="1">
                                <a:latin typeface="Cambria Math"/>
                              </a:rPr>
                              <m:t>1≤</m:t>
                            </m:r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≤</m:t>
                            </m:r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  <m:r>
                              <a:rPr lang="pt-BR" i="1">
                                <a:latin typeface="Cambria Math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BR" i="1">
                                <a:latin typeface="Cambria Math"/>
                              </a:rPr>
                              <m:t>(</m:t>
                            </m:r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  <m:r>
                              <a:rPr lang="pt-BR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pt-BR" i="1">
                            <a:latin typeface="Cambria Math"/>
                          </a:rPr>
                          <m:t>|</m:t>
                        </m:r>
                      </m:e>
                    </m:func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pt-B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é a precisão desejada</a:t>
                </a:r>
              </a:p>
              <a:p>
                <a:r>
                  <a:rPr lang="pt-BR" dirty="0" smtClean="0"/>
                  <a:t>É importante também estabelecermos um número máximo de iterações:</a:t>
                </a:r>
              </a:p>
              <a:p>
                <a:endParaRPr lang="pt-BR" dirty="0"/>
              </a:p>
              <a:p>
                <a:pPr lvl="1"/>
                <a:r>
                  <a:rPr lang="pt-BR" dirty="0" smtClean="0"/>
                  <a:t>M é o número máximo de iterações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853136"/>
              </a:xfrm>
              <a:blipFill rotWithShape="1">
                <a:blip r:embed="rId2"/>
                <a:stretch>
                  <a:fillRect l="-449" t="-12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138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7362" y="5733256"/>
            <a:ext cx="8153400" cy="72278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" y="1700808"/>
            <a:ext cx="3384376" cy="14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4946"/>
            <a:ext cx="4413718" cy="12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3923928" y="227687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1" y="3321427"/>
            <a:ext cx="448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1" y="4008901"/>
            <a:ext cx="441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06" y="4837576"/>
            <a:ext cx="424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0" y="3321427"/>
            <a:ext cx="3662468" cy="88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94" y="4106751"/>
            <a:ext cx="512994" cy="26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Representando de outra forma: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3165"/>
            <a:ext cx="3562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70183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820688"/>
              </a:xfrm>
            </p:spPr>
            <p:txBody>
              <a:bodyPr/>
              <a:lstStyle/>
              <a:p>
                <a:r>
                  <a:rPr lang="pt-BR" dirty="0" smtClean="0"/>
                  <a:t>Utilizando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(0, 0, 0)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pt-BR" dirty="0" smtClean="0"/>
                  <a:t>e 4 decimais, temos: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820688"/>
              </a:xfrm>
              <a:blipFill rotWithShape="1">
                <a:blip r:embed="rId2"/>
                <a:stretch>
                  <a:fillRect l="-449" t="-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87" y="2087775"/>
            <a:ext cx="6286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 de Jacobi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5517232"/>
            <a:ext cx="8153400" cy="578768"/>
          </a:xfrm>
        </p:spPr>
        <p:txBody>
          <a:bodyPr/>
          <a:lstStyle/>
          <a:p>
            <a:endParaRPr lang="pt-B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6271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43" y="2321351"/>
            <a:ext cx="3295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16" y="2978990"/>
            <a:ext cx="3286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970" y="4741115"/>
            <a:ext cx="3305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95" y="5556759"/>
            <a:ext cx="3295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520688"/>
            <a:ext cx="8153400" cy="676672"/>
          </a:xfrm>
        </p:spPr>
        <p:txBody>
          <a:bodyPr/>
          <a:lstStyle/>
          <a:p>
            <a:r>
              <a:rPr lang="pt-BR" dirty="0" smtClean="0"/>
              <a:t>Retomando o exemplo 3.5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" y="2058334"/>
            <a:ext cx="3384376" cy="149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06" y="2045082"/>
            <a:ext cx="4486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06" y="2672333"/>
            <a:ext cx="441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31" y="3501008"/>
            <a:ext cx="424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6060970" y="2876217"/>
            <a:ext cx="850611" cy="60489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168304" y="3600966"/>
            <a:ext cx="743277" cy="60489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7092280" y="3600966"/>
            <a:ext cx="1008112" cy="60489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629681" y="4293096"/>
            <a:ext cx="8153400" cy="108012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Quando calculamos os valores de x</a:t>
            </a:r>
            <a:r>
              <a:rPr lang="pt-BR" baseline="-25000" dirty="0" smtClean="0"/>
              <a:t>2</a:t>
            </a:r>
            <a:r>
              <a:rPr lang="pt-BR" dirty="0" smtClean="0"/>
              <a:t> e x</a:t>
            </a:r>
            <a:r>
              <a:rPr lang="pt-BR" baseline="-25000" dirty="0" smtClean="0"/>
              <a:t>3</a:t>
            </a:r>
            <a:r>
              <a:rPr lang="pt-BR" dirty="0" smtClean="0"/>
              <a:t>, já poderíamos utilizar os valores já atualizados na mesma iteração pelas demais variáveis?</a:t>
            </a:r>
          </a:p>
          <a:p>
            <a:r>
              <a:rPr lang="pt-BR" dirty="0" smtClean="0"/>
              <a:t>Assim, teríamos: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74480"/>
            <a:ext cx="4760144" cy="16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passada...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pt-BR" dirty="0" smtClean="0"/>
              <a:t>Método da Decomposição LU</a:t>
            </a:r>
          </a:p>
          <a:p>
            <a:pPr lvl="1"/>
            <a:r>
              <a:rPr lang="pt-BR" dirty="0" smtClean="0"/>
              <a:t>Seja o sistema </a:t>
            </a:r>
            <a:r>
              <a:rPr lang="pt-BR" dirty="0" err="1" smtClean="0"/>
              <a:t>Ax</a:t>
            </a:r>
            <a:r>
              <a:rPr lang="pt-BR" dirty="0" smtClean="0"/>
              <a:t> = b</a:t>
            </a:r>
          </a:p>
          <a:p>
            <a:pPr lvl="1"/>
            <a:r>
              <a:rPr lang="pt-BR" dirty="0" smtClean="0"/>
              <a:t>No Método de Decomposição LU a matriz A é decomposta em duas matrizes L e U.</a:t>
            </a:r>
          </a:p>
          <a:p>
            <a:pPr lvl="2"/>
            <a:r>
              <a:rPr lang="pt-BR" dirty="0" smtClean="0"/>
              <a:t>L: matriz triangular inferior</a:t>
            </a:r>
          </a:p>
          <a:p>
            <a:pPr lvl="2"/>
            <a:r>
              <a:rPr lang="pt-BR" dirty="0" smtClean="0"/>
              <a:t>U: matriz triangular superior com os elementos da diagonal principal iguais a 1.</a:t>
            </a:r>
          </a:p>
          <a:p>
            <a:pPr lvl="1"/>
            <a:r>
              <a:rPr lang="pt-BR" dirty="0" smtClean="0"/>
              <a:t>Logo, </a:t>
            </a:r>
            <a:r>
              <a:rPr lang="pt-BR" dirty="0" err="1" smtClean="0"/>
              <a:t>LUx</a:t>
            </a:r>
            <a:r>
              <a:rPr lang="pt-BR" dirty="0" smtClean="0"/>
              <a:t> = b.</a:t>
            </a:r>
          </a:p>
          <a:p>
            <a:pPr lvl="1"/>
            <a:r>
              <a:rPr lang="pt-BR" dirty="0" smtClean="0"/>
              <a:t>Ou </a:t>
            </a:r>
            <a:r>
              <a:rPr lang="pt-BR" dirty="0" err="1" smtClean="0"/>
              <a:t>Ux</a:t>
            </a:r>
            <a:r>
              <a:rPr lang="pt-BR" dirty="0" smtClean="0"/>
              <a:t> = y &amp; </a:t>
            </a:r>
            <a:r>
              <a:rPr lang="pt-BR" dirty="0" err="1" smtClean="0"/>
              <a:t>Ly</a:t>
            </a:r>
            <a:r>
              <a:rPr lang="pt-BR" dirty="0" smtClean="0"/>
              <a:t> = b.</a:t>
            </a:r>
          </a:p>
        </p:txBody>
      </p:sp>
    </p:spTree>
    <p:extLst>
      <p:ext uri="{BB962C8B-B14F-4D97-AF65-F5344CB8AC3E}">
        <p14:creationId xmlns:p14="http://schemas.microsoft.com/office/powerpoint/2010/main" val="27390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3.5 (Gauss-</a:t>
            </a:r>
            <a:r>
              <a:rPr lang="pt-BR" dirty="0" err="1" smtClean="0"/>
              <a:t>Seidel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Resolvendo o exemplo 3.5 pelo método de Gauss-</a:t>
            </a:r>
            <a:r>
              <a:rPr lang="pt-BR" dirty="0" err="1" smtClean="0"/>
              <a:t>Seidel</a:t>
            </a:r>
            <a:r>
              <a:rPr lang="pt-BR" dirty="0" smtClean="0"/>
              <a:t>, chegamos à tabela abaixo: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61817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793285" y="2996952"/>
            <a:ext cx="2243211" cy="345948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Notar que foram necessárias somente 14 iterações. 10 a menos que no método de Jacobi.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1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𝑆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Consideramos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endParaRPr lang="pt-BR" b="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𝑆𝑥</m:t>
                    </m:r>
                  </m:oMath>
                </a14:m>
                <a:r>
                  <a:rPr lang="pt-BR" dirty="0" smtClean="0"/>
                  <a:t> (</a:t>
                </a:r>
                <a:r>
                  <a:rPr lang="pt-BR" dirty="0" err="1" smtClean="0"/>
                  <a:t>ii</a:t>
                </a:r>
                <a:r>
                  <a:rPr lang="pt-BR" dirty="0" smtClean="0"/>
                  <a:t>)</a:t>
                </a:r>
              </a:p>
              <a:p>
                <a:r>
                  <a:rPr lang="pt-BR" dirty="0" smtClean="0"/>
                  <a:t>Escrevendo na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𝐵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pt-BR" dirty="0" smtClean="0"/>
                  <a:t>, temos: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𝐼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𝐷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 − 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pt-BR" b="0" dirty="0" smtClean="0"/>
              </a:p>
              <a:p>
                <a:r>
                  <a:rPr lang="pt-BR" dirty="0" smtClean="0"/>
                  <a:t>Ou se de (</a:t>
                </a:r>
                <a:r>
                  <a:rPr lang="pt-BR" dirty="0" err="1" smtClean="0"/>
                  <a:t>ii</a:t>
                </a:r>
                <a:r>
                  <a:rPr lang="pt-BR" dirty="0" smtClean="0"/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𝐷𝑥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sup>
                    </m:sSup>
                    <m:r>
                      <a:rPr lang="pt-BR" b="0" i="1" smtClean="0">
                        <a:latin typeface="Cambria Math"/>
                      </a:rPr>
                      <m:t>−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pt-BR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t-B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𝒌</m:t>
                            </m:r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sSup>
                      <m:sSupPr>
                        <m:ctrlP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b="1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pt-BR" dirty="0" smtClean="0"/>
                  <a:t>Difere do processo de Jacobi por utilizar, para o cálculo de um componente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pt-BR" dirty="0" smtClean="0">
                    <a:solidFill>
                      <a:schemeClr val="tx1"/>
                    </a:solidFill>
                  </a:rPr>
                  <a:t>, o valor mais recente das demais componentes.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  <a:blipFill rotWithShape="1">
                <a:blip r:embed="rId2"/>
                <a:stretch>
                  <a:fillRect l="-449" b="-15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4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𝒃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𝑰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2428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09726"/>
            <a:ext cx="63611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0" y="4889853"/>
            <a:ext cx="3429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59" y="5032727"/>
            <a:ext cx="2771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7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𝑺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64373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0" y="4149080"/>
            <a:ext cx="4067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15805"/>
            <a:ext cx="2419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Logo,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𝒃</m:t>
                    </m:r>
                    <m:r>
                      <a:rPr lang="pt-BR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𝑰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latin typeface="Cambria Math"/>
                              </a:rPr>
                              <m:t>𝒌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+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sup>
                    </m:sSup>
                    <m:r>
                      <a:rPr lang="pt-BR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pt-BR" b="1" i="1">
                        <a:latin typeface="Cambria Math"/>
                      </a:rPr>
                      <m:t>𝑺</m:t>
                    </m:r>
                    <m:sSup>
                      <m:sSupPr>
                        <m:ctrlPr>
                          <a:rPr lang="pt-B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r>
                          <a:rPr lang="pt-BR" b="1" i="1">
                            <a:latin typeface="Cambria Math"/>
                          </a:rPr>
                          <m:t>𝒌</m:t>
                        </m:r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pt-BR" b="1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2708920"/>
            <a:ext cx="70469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0" y="3981450"/>
            <a:ext cx="5486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24574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74" y="5183480"/>
            <a:ext cx="28479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Logo, temos a sequência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475413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Gauss-</a:t>
            </a:r>
            <a:r>
              <a:rPr lang="pt-BR" dirty="0" err="1" smtClean="0"/>
              <a:t>Seidel</a:t>
            </a:r>
            <a:r>
              <a:rPr lang="pt-BR" dirty="0" smtClean="0"/>
              <a:t> (Algoritmo)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5514"/>
            <a:ext cx="3608888" cy="55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/>
              <a:lstStyle/>
              <a:p>
                <a:r>
                  <a:rPr lang="pt-BR" dirty="0" smtClean="0"/>
                  <a:t>O número de operações nos métodos de Jacobi e de Gauss-</a:t>
                </a:r>
                <a:r>
                  <a:rPr lang="pt-BR" dirty="0" err="1" smtClean="0"/>
                  <a:t>Seidel</a:t>
                </a:r>
                <a:r>
                  <a:rPr lang="pt-BR" dirty="0" smtClean="0"/>
                  <a:t> depende da quantidade de coeficientes não nulos em cada equação.</a:t>
                </a:r>
              </a:p>
              <a:p>
                <a:r>
                  <a:rPr lang="pt-BR" dirty="0" smtClean="0"/>
                  <a:t>Se a i-</a:t>
                </a:r>
                <a:r>
                  <a:rPr lang="pt-BR" dirty="0" err="1" smtClean="0"/>
                  <a:t>ésima</a:t>
                </a:r>
                <a:r>
                  <a:rPr lang="pt-BR" dirty="0" smtClean="0"/>
                  <a:t> equação possui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 coeficientes não-nulos, os métodos de Jacobi e Gauss-</a:t>
                </a:r>
                <a:r>
                  <a:rPr lang="pt-BR" dirty="0" err="1" smtClean="0"/>
                  <a:t>Seidel</a:t>
                </a:r>
                <a:r>
                  <a:rPr lang="pt-BR" dirty="0" smtClean="0"/>
                  <a:t> necessitam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𝑀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 smtClean="0"/>
                  <a:t> operações em cada iteração.</a:t>
                </a:r>
              </a:p>
              <a:p>
                <a:pPr lvl="1"/>
                <a:r>
                  <a:rPr lang="pt-BR" dirty="0" smtClean="0"/>
                  <a:t>A: # adições/subtrações</a:t>
                </a:r>
              </a:p>
              <a:p>
                <a:pPr lvl="1"/>
                <a:r>
                  <a:rPr lang="pt-BR" dirty="0" smtClean="0"/>
                  <a:t>M: # multiplicações</a:t>
                </a:r>
              </a:p>
              <a:p>
                <a:pPr lvl="1"/>
                <a:r>
                  <a:rPr lang="pt-BR" dirty="0" smtClean="0"/>
                  <a:t>D: # divisões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 rotWithShape="1">
                <a:blip r:embed="rId2"/>
                <a:stretch>
                  <a:fillRect l="-449" t="-1276" b="-12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4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612776"/>
              </a:xfrm>
            </p:spPr>
            <p:txBody>
              <a:bodyPr/>
              <a:lstStyle/>
              <a:p>
                <a:r>
                  <a:rPr lang="pt-BR" dirty="0" smtClean="0"/>
                  <a:t>Logo, o número total de operações de ponto flutuante em cada iteração para um sistema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equações é dado por: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1612776"/>
              </a:xfrm>
              <a:blipFill rotWithShape="1">
                <a:blip r:embed="rId2"/>
                <a:stretch>
                  <a:fillRect l="-449" t="-37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98935" cy="11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 ao exemplo 3.5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4005064"/>
            <a:ext cx="8153400" cy="2090936"/>
          </a:xfrm>
        </p:spPr>
        <p:txBody>
          <a:bodyPr/>
          <a:lstStyle/>
          <a:p>
            <a:r>
              <a:rPr lang="pt-BR" dirty="0" smtClean="0"/>
              <a:t>Para cada equação A=2, M=2 e D=1.</a:t>
            </a:r>
          </a:p>
          <a:p>
            <a:r>
              <a:rPr lang="pt-BR" dirty="0" smtClean="0"/>
              <a:t>Como temos 3 coeficientes não nulos, </a:t>
            </a:r>
          </a:p>
          <a:p>
            <a:r>
              <a:rPr lang="pt-BR" dirty="0" smtClean="0"/>
              <a:t>3x2 + 3x2+3x1=15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4760144" cy="16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0429"/>
            <a:ext cx="3078857" cy="81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Diretos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Cramer</a:t>
            </a:r>
            <a:endParaRPr lang="pt-BR" dirty="0" smtClean="0"/>
          </a:p>
          <a:p>
            <a:r>
              <a:rPr lang="pt-BR" dirty="0" smtClean="0"/>
              <a:t>Eliminação de Gauss</a:t>
            </a:r>
          </a:p>
          <a:p>
            <a:r>
              <a:rPr lang="pt-BR" dirty="0" smtClean="0"/>
              <a:t>Eliminação de Gauss-Jordan</a:t>
            </a:r>
          </a:p>
          <a:p>
            <a:r>
              <a:rPr lang="pt-BR" dirty="0" smtClean="0"/>
              <a:t>Decomposição LU</a:t>
            </a:r>
          </a:p>
          <a:p>
            <a:r>
              <a:rPr lang="pt-BR" dirty="0" smtClean="0"/>
              <a:t>“Os métodos diretos não são recomendados quando o sistema de equações lineares a ser resolvido é muito grande ou se a matriz correspondente a ele tem a grande maioria de seus elementos nulos (matriz esparsa)”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8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t-BR" sz="2900" b="1" kern="1200" dirty="0" smtClean="0">
                <a:solidFill>
                  <a:schemeClr val="tx1"/>
                </a:solidFill>
              </a:rPr>
              <a:t>[1] Silva, </a:t>
            </a:r>
            <a:r>
              <a:rPr kumimoji="0" lang="pt-BR" sz="2900" b="1" kern="1200" dirty="0" err="1" smtClean="0">
                <a:solidFill>
                  <a:schemeClr val="tx1"/>
                </a:solidFill>
              </a:rPr>
              <a:t>Zanoni</a:t>
            </a:r>
            <a:r>
              <a:rPr kumimoji="0" lang="pt-BR" sz="2900" b="1" kern="1200" dirty="0" smtClean="0">
                <a:solidFill>
                  <a:schemeClr val="tx1"/>
                </a:solidFill>
              </a:rPr>
              <a:t>; Santos, José Dias. Métodos Numéricos, 3ª Edição. Universitária, Recife, 2010.</a:t>
            </a:r>
            <a:endParaRPr lang="pt-BR" sz="2900" b="1" dirty="0" smtClean="0"/>
          </a:p>
          <a:p>
            <a:r>
              <a:rPr lang="pt-BR" b="1" dirty="0" smtClean="0"/>
              <a:t>[2] Notas de aula do prof. Divanilson Campelo</a:t>
            </a:r>
            <a:r>
              <a:rPr lang="pt-BR" b="1" baseline="0" dirty="0" smtClean="0"/>
              <a:t> </a:t>
            </a:r>
            <a:endParaRPr lang="pt-BR" b="1" dirty="0" smtClean="0"/>
          </a:p>
          <a:p>
            <a:r>
              <a:rPr lang="pt-BR" b="1" dirty="0" smtClean="0"/>
              <a:t>[3] </a:t>
            </a:r>
            <a:r>
              <a:rPr lang="pt-BR" b="1" dirty="0"/>
              <a:t>Ruggiero, Márcia; Lopes, Vera. Cálculo Numérico – Aspectos Teóricos e Computacionais, 2ª Edição. Pearson.  São Paulo, 1996</a:t>
            </a:r>
            <a:r>
              <a:rPr lang="pt-BR" b="1" dirty="0" smtClean="0"/>
              <a:t>.</a:t>
            </a:r>
          </a:p>
          <a:p>
            <a:r>
              <a:rPr lang="pt-BR" b="1" dirty="0" smtClean="0"/>
              <a:t>[4</a:t>
            </a:r>
            <a:r>
              <a:rPr lang="pt-BR" b="1" dirty="0"/>
              <a:t>] JACOBI, C.G.J(1804-1851</a:t>
            </a:r>
            <a:r>
              <a:rPr lang="pt-BR" b="1" dirty="0" smtClean="0"/>
              <a:t>) </a:t>
            </a:r>
            <a:r>
              <a:rPr lang="pt-BR" dirty="0" smtClean="0">
                <a:hlinkClick r:id="rId2"/>
              </a:rPr>
              <a:t>http://library.thinkquest.org/22584/temh3013.htm</a:t>
            </a:r>
            <a:endParaRPr lang="pt-BR" dirty="0" smtClean="0"/>
          </a:p>
          <a:p>
            <a:endParaRPr lang="pt-BR" b="1" dirty="0" smtClean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7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oldpueblo.com/wp-content/uploads/2011/10/Question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544616" cy="43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iterativos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Nos casos em que as matrizes são grandes e/ou esparsas os métodos iterativos são mais indicados.</a:t>
                </a:r>
              </a:p>
              <a:p>
                <a:r>
                  <a:rPr lang="pt-BR" dirty="0" smtClean="0"/>
                  <a:t>Partem de uma aproximação inicial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dirty="0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pt-BR" dirty="0" smtClean="0"/>
                  <a:t> da solução do sistema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 e geram uma sequência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de soluções aproximadas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r="-22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3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Método de Jacobi</a:t>
            </a:r>
          </a:p>
          <a:p>
            <a:pPr lvl="1"/>
            <a:r>
              <a:rPr lang="pt-BR" dirty="0" smtClean="0"/>
              <a:t>Método do final do século XVIII</a:t>
            </a:r>
          </a:p>
          <a:p>
            <a:pPr lvl="1"/>
            <a:endParaRPr lang="pt-BR" dirty="0"/>
          </a:p>
          <a:p>
            <a:r>
              <a:rPr lang="pt-BR" dirty="0" smtClean="0"/>
              <a:t>Jacobi</a:t>
            </a:r>
          </a:p>
          <a:p>
            <a:pPr lvl="1"/>
            <a:r>
              <a:rPr lang="pt-BR" dirty="0" smtClean="0"/>
              <a:t>Matemático Alemão</a:t>
            </a:r>
          </a:p>
          <a:p>
            <a:pPr lvl="1"/>
            <a:r>
              <a:rPr lang="pt-BR" dirty="0" smtClean="0"/>
              <a:t>1804-1851</a:t>
            </a:r>
          </a:p>
          <a:p>
            <a:pPr lvl="1"/>
            <a:r>
              <a:rPr lang="pt-BR" dirty="0" smtClean="0"/>
              <a:t>“</a:t>
            </a:r>
            <a:r>
              <a:rPr lang="en-US" dirty="0"/>
              <a:t>Most students feel that before doing research they should first </a:t>
            </a:r>
            <a:r>
              <a:rPr lang="en-US" dirty="0" smtClean="0"/>
              <a:t>master </a:t>
            </a:r>
            <a:r>
              <a:rPr lang="en-US" dirty="0"/>
              <a:t>what has already been accomplished.  To offset this notion, and to stimulate early interest in independent work, Jacobi would deliver the parable: "Your father would never </a:t>
            </a:r>
            <a:r>
              <a:rPr lang="en-US" dirty="0" smtClean="0"/>
              <a:t>have </a:t>
            </a:r>
            <a:r>
              <a:rPr lang="en-US" dirty="0"/>
              <a:t>married and you would not be born, if he had insisted on knowing all the girls in the world before marring </a:t>
            </a:r>
            <a:r>
              <a:rPr lang="en-US" dirty="0" smtClean="0"/>
              <a:t>one"</a:t>
            </a:r>
            <a:r>
              <a:rPr lang="pt-BR" dirty="0" smtClean="0"/>
              <a:t>”</a:t>
            </a:r>
          </a:p>
          <a:p>
            <a:pPr lvl="1"/>
            <a:endParaRPr lang="pt-BR" dirty="0" smtClean="0"/>
          </a:p>
        </p:txBody>
      </p:sp>
      <p:sp>
        <p:nvSpPr>
          <p:cNvPr id="4" name="AutoShape 2" descr="Ficheiro:Carl Jacob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936474" cy="31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94183" y="3410940"/>
            <a:ext cx="262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Carl Gustav Jakob Jacobi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3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hoje?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Método de Gauss-</a:t>
            </a:r>
            <a:r>
              <a:rPr lang="pt-BR" dirty="0" err="1" smtClean="0"/>
              <a:t>Seidel</a:t>
            </a:r>
            <a:endParaRPr lang="pt-BR" dirty="0" smtClean="0"/>
          </a:p>
          <a:p>
            <a:r>
              <a:rPr lang="de-DE" dirty="0"/>
              <a:t>Carl Friedrich </a:t>
            </a:r>
            <a:r>
              <a:rPr lang="de-DE" dirty="0" smtClean="0"/>
              <a:t>Gauss</a:t>
            </a:r>
          </a:p>
          <a:p>
            <a:pPr lvl="1"/>
            <a:r>
              <a:rPr lang="de-DE" dirty="0" smtClean="0"/>
              <a:t>Matemático Alemão</a:t>
            </a:r>
          </a:p>
          <a:p>
            <a:pPr lvl="1"/>
            <a:r>
              <a:rPr lang="de-DE" dirty="0" smtClean="0"/>
              <a:t>1777-1855</a:t>
            </a:r>
            <a:endParaRPr lang="de-DE" dirty="0"/>
          </a:p>
          <a:p>
            <a:r>
              <a:rPr lang="de-DE" dirty="0" smtClean="0"/>
              <a:t>Philipp </a:t>
            </a:r>
            <a:r>
              <a:rPr lang="de-DE" dirty="0"/>
              <a:t>Ludwig Ritter von </a:t>
            </a:r>
            <a:r>
              <a:rPr lang="de-DE" dirty="0" smtClean="0"/>
              <a:t>Seidel</a:t>
            </a:r>
          </a:p>
          <a:p>
            <a:pPr lvl="1"/>
            <a:r>
              <a:rPr lang="pt-BR" dirty="0" smtClean="0"/>
              <a:t>Matemático Alemão</a:t>
            </a:r>
          </a:p>
          <a:p>
            <a:pPr lvl="1"/>
            <a:r>
              <a:rPr lang="pt-BR" dirty="0" smtClean="0"/>
              <a:t>1821-1896</a:t>
            </a:r>
          </a:p>
          <a:p>
            <a:r>
              <a:rPr lang="pt-BR" dirty="0" smtClean="0"/>
              <a:t>O método é de Gauss (1823), mas só foi publicado em 1874 por </a:t>
            </a:r>
            <a:r>
              <a:rPr lang="pt-BR" dirty="0" err="1" smtClean="0"/>
              <a:t>Seidel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 descr="Carl Friedrich 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31" y="836712"/>
            <a:ext cx="1416546" cy="18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ientificlib.com/en/Physics/Biographies/images/Thumbs/ThLudwigVonSeide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30214"/>
            <a:ext cx="1104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Partindo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, podemos separar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BR" dirty="0" smtClean="0"/>
                  <a:t> em 3 partes: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𝐴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𝐼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𝐷</m:t>
                    </m:r>
                    <m:r>
                      <a:rPr lang="pt-BR" b="0" i="1" smtClean="0">
                        <a:latin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pt-BR" dirty="0" smtClean="0"/>
                  <a:t>, onde: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pt-BR" dirty="0" smtClean="0"/>
                  <a:t>: matriz triangular inferior (com zeros na diagonal principal)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pt-BR" dirty="0" smtClean="0"/>
                  <a:t>: matriz diagonal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pt-BR" dirty="0" smtClean="0"/>
                  <a:t>: matriz triangular superior (com zeros na diagonal principal)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3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𝐴</m:t>
                    </m:r>
                    <m:r>
                      <a:rPr lang="pt-BR" i="1" smtClean="0">
                        <a:latin typeface="Cambria Math"/>
                      </a:rPr>
                      <m:t>=</m:t>
                    </m:r>
                    <m:r>
                      <a:rPr lang="pt-BR" i="1" smtClean="0">
                        <a:latin typeface="Cambria Math"/>
                      </a:rPr>
                      <m:t>𝐼</m:t>
                    </m:r>
                    <m:r>
                      <a:rPr lang="pt-BR" i="1" smtClean="0">
                        <a:latin typeface="Cambria Math"/>
                      </a:rPr>
                      <m:t>+</m:t>
                    </m:r>
                    <m:r>
                      <a:rPr lang="pt-BR" i="1" smtClean="0">
                        <a:latin typeface="Cambria Math"/>
                      </a:rPr>
                      <m:t>𝐷</m:t>
                    </m:r>
                    <m:r>
                      <a:rPr lang="pt-BR" i="1" smtClean="0">
                        <a:latin typeface="Cambria Math"/>
                      </a:rPr>
                      <m:t>+</m:t>
                    </m:r>
                    <m:r>
                      <a:rPr lang="pt-BR" i="1" smtClean="0">
                        <a:latin typeface="Cambria Math"/>
                      </a:rPr>
                      <m:t>𝑆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D não pode ter zeros na diagonal principal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997152"/>
              </a:xfrm>
              <a:blipFill rotWithShape="1">
                <a:blip r:embed="rId2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16155"/>
            <a:ext cx="244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49455"/>
            <a:ext cx="2552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36214"/>
            <a:ext cx="26955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699444" y="2902989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444" y="2902989"/>
                <a:ext cx="4219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466991" y="2875002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991" y="2875002"/>
                <a:ext cx="42191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623590" y="2690336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590" y="2690336"/>
                <a:ext cx="4219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69" y="3899249"/>
            <a:ext cx="2495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4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𝐴𝑥</m:t>
                    </m:r>
                    <m:r>
                      <a:rPr lang="pt-BR" i="1" smtClean="0">
                        <a:latin typeface="Cambria Math"/>
                      </a:rPr>
                      <m:t>=</m:t>
                    </m:r>
                    <m:r>
                      <a:rPr lang="pt-BR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pt-BR" dirty="0" smtClean="0"/>
                  <a:t>, trocamos por:</a:t>
                </a: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(</m:t>
                    </m:r>
                    <m:r>
                      <a:rPr lang="pt-BR" i="1" dirty="0" smtClean="0">
                        <a:latin typeface="Cambria Math"/>
                      </a:rPr>
                      <m:t>𝐼</m:t>
                    </m:r>
                    <m:r>
                      <a:rPr lang="pt-BR" i="1" dirty="0" smtClean="0">
                        <a:latin typeface="Cambria Math"/>
                      </a:rPr>
                      <m:t>+</m:t>
                    </m:r>
                    <m:r>
                      <a:rPr lang="pt-BR" i="1" dirty="0" smtClean="0">
                        <a:latin typeface="Cambria Math"/>
                      </a:rPr>
                      <m:t>𝐷</m:t>
                    </m:r>
                    <m:r>
                      <a:rPr lang="pt-BR" i="1" dirty="0" smtClean="0">
                        <a:latin typeface="Cambria Math"/>
                      </a:rPr>
                      <m:t>+</m:t>
                    </m:r>
                    <m:r>
                      <a:rPr lang="pt-BR" i="1" dirty="0" smtClean="0">
                        <a:latin typeface="Cambria Math"/>
                      </a:rPr>
                      <m:t>𝑆</m:t>
                    </m:r>
                    <m:r>
                      <a:rPr lang="pt-BR" i="1" dirty="0" smtClean="0">
                        <a:latin typeface="Cambria Math"/>
                      </a:rPr>
                      <m:t>)</m:t>
                    </m:r>
                    <m:r>
                      <a:rPr lang="pt-BR" i="1" dirty="0" smtClean="0">
                        <a:latin typeface="Cambria Math"/>
                      </a:rPr>
                      <m:t>𝑥</m:t>
                    </m:r>
                    <m:r>
                      <a:rPr lang="pt-BR" i="1" dirty="0" smtClean="0">
                        <a:latin typeface="Cambria Math"/>
                      </a:rPr>
                      <m:t>=</m:t>
                    </m:r>
                    <m:r>
                      <a:rPr lang="pt-BR" i="1" dirty="0" smtClean="0">
                        <a:latin typeface="Cambria Math"/>
                      </a:rPr>
                      <m:t>𝑏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Esta equação é utilizada para obter soluções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𝑘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pt-BR" dirty="0" smtClean="0"/>
                  <a:t> a partir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É um processo iterativo em que definimos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𝑘</m:t>
                        </m:r>
                        <m:r>
                          <a:rPr lang="pt-BR" i="1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pt-BR" dirty="0" smtClean="0"/>
                  <a:t> a partir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BR" dirty="0" smtClean="0"/>
                  <a:t>. </a:t>
                </a:r>
              </a:p>
              <a:p>
                <a:pPr lvl="1"/>
                <a:r>
                  <a:rPr lang="pt-BR" dirty="0" smtClean="0"/>
                  <a:t>Naturalmente, precisamos de 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57" r="-1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3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3885</TotalTime>
  <Words>1142</Words>
  <Application>Microsoft Office PowerPoint</Application>
  <PresentationFormat>Apresentação na tela (4:3)</PresentationFormat>
  <Paragraphs>134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Tema do Office</vt:lpstr>
      <vt:lpstr>Mediano</vt:lpstr>
      <vt:lpstr>Apresentação do PowerPoint</vt:lpstr>
      <vt:lpstr>Aula passada...</vt:lpstr>
      <vt:lpstr>Métodos Diretos</vt:lpstr>
      <vt:lpstr>Métodos iterativos</vt:lpstr>
      <vt:lpstr>E hoje?</vt:lpstr>
      <vt:lpstr>E hoje?</vt:lpstr>
      <vt:lpstr>Introdução</vt:lpstr>
      <vt:lpstr>Introdução</vt:lpstr>
      <vt:lpstr>Introdução</vt:lpstr>
      <vt:lpstr>Método de Jacobi</vt:lpstr>
      <vt:lpstr>Matriz B</vt:lpstr>
      <vt:lpstr>Vetor c</vt:lpstr>
      <vt:lpstr>Processo iterativo - Jacobi</vt:lpstr>
      <vt:lpstr>Jacobi – Critérios de parada</vt:lpstr>
      <vt:lpstr>Exemplo 3.5</vt:lpstr>
      <vt:lpstr>Exemplo 3.5</vt:lpstr>
      <vt:lpstr>Exemplo 3.5</vt:lpstr>
      <vt:lpstr>Algoritmo de Jacobi</vt:lpstr>
      <vt:lpstr>Método de Gauss-Seidel</vt:lpstr>
      <vt:lpstr>Exemplo 3.5 (Gauss-Seidel)</vt:lpstr>
      <vt:lpstr>Método de Gauss-Seidel</vt:lpstr>
      <vt:lpstr> Método de Gauss-Seidel</vt:lpstr>
      <vt:lpstr>Método de Gauss-Seidel</vt:lpstr>
      <vt:lpstr>Método de Gauss-Seidel</vt:lpstr>
      <vt:lpstr>Método de Gauss-Seidel</vt:lpstr>
      <vt:lpstr>Gauss-Seidel (Algoritmo)</vt:lpstr>
      <vt:lpstr>Observações</vt:lpstr>
      <vt:lpstr>Observações</vt:lpstr>
      <vt:lpstr>Voltando ao exemplo 3.5</vt:lpstr>
      <vt:lpstr>Bibliografia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176</cp:revision>
  <dcterms:created xsi:type="dcterms:W3CDTF">2013-05-23T18:15:36Z</dcterms:created>
  <dcterms:modified xsi:type="dcterms:W3CDTF">2014-05-12T14:13:50Z</dcterms:modified>
</cp:coreProperties>
</file>